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333" r:id="rId3"/>
    <p:sldId id="429" r:id="rId4"/>
    <p:sldId id="306" r:id="rId5"/>
    <p:sldId id="428" r:id="rId6"/>
    <p:sldId id="455" r:id="rId7"/>
    <p:sldId id="430" r:id="rId8"/>
    <p:sldId id="431" r:id="rId9"/>
    <p:sldId id="413" r:id="rId10"/>
    <p:sldId id="415" r:id="rId11"/>
    <p:sldId id="423" r:id="rId12"/>
    <p:sldId id="445" r:id="rId13"/>
    <p:sldId id="432" r:id="rId14"/>
    <p:sldId id="433" r:id="rId15"/>
    <p:sldId id="434" r:id="rId16"/>
    <p:sldId id="406" r:id="rId17"/>
    <p:sldId id="408" r:id="rId18"/>
    <p:sldId id="435" r:id="rId19"/>
    <p:sldId id="436" r:id="rId20"/>
    <p:sldId id="444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308" r:id="rId29"/>
    <p:sldId id="454" r:id="rId30"/>
    <p:sldId id="33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1704"/>
    <a:srgbClr val="0000FF"/>
    <a:srgbClr val="3338FD"/>
    <a:srgbClr val="3333FD"/>
    <a:srgbClr val="0000CC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.wmf"/><Relationship Id="rId4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10" Type="http://schemas.openxmlformats.org/officeDocument/2006/relationships/image" Target="../media/image51.wmf"/><Relationship Id="rId4" Type="http://schemas.openxmlformats.org/officeDocument/2006/relationships/image" Target="../media/image45.wmf"/><Relationship Id="rId9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03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16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6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5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9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8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37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2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0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48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91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17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62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02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4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1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0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4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5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77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7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1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10" Type="http://schemas.openxmlformats.org/officeDocument/2006/relationships/image" Target="../media/image590.png"/><Relationship Id="rId4" Type="http://schemas.openxmlformats.org/officeDocument/2006/relationships/image" Target="../media/image510.png"/><Relationship Id="rId9" Type="http://schemas.openxmlformats.org/officeDocument/2006/relationships/image" Target="../media/image5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4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4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1.gif"/><Relationship Id="rId4" Type="http://schemas.openxmlformats.org/officeDocument/2006/relationships/image" Target="../media/image40.jpg"/><Relationship Id="rId9" Type="http://schemas.openxmlformats.org/officeDocument/2006/relationships/image" Target="../media/image3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16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50.wmf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5" Type="http://schemas.openxmlformats.org/officeDocument/2006/relationships/image" Target="../media/image47.wmf"/><Relationship Id="rId23" Type="http://schemas.openxmlformats.org/officeDocument/2006/relationships/image" Target="../media/image51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4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44.wmf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63.png"/><Relationship Id="rId4" Type="http://schemas.openxmlformats.org/officeDocument/2006/relationships/image" Target="../media/image54.gif"/><Relationship Id="rId9" Type="http://schemas.openxmlformats.org/officeDocument/2006/relationships/image" Target="../media/image55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png"/><Relationship Id="rId11" Type="http://schemas.openxmlformats.org/officeDocument/2006/relationships/image" Target="../media/image68.png"/><Relationship Id="rId5" Type="http://schemas.openxmlformats.org/officeDocument/2006/relationships/image" Target="../media/image51.wmf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1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62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66.emf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3.wmf"/><Relationship Id="rId10" Type="http://schemas.openxmlformats.org/officeDocument/2006/relationships/image" Target="../media/image77.pn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5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8.emf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25" Type="http://schemas.openxmlformats.org/officeDocument/2006/relationships/image" Target="../media/image2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3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3.wmf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4" Type="http://schemas.openxmlformats.org/officeDocument/2006/relationships/image" Target="../media/image19.png"/><Relationship Id="rId11" Type="http://schemas.openxmlformats.org/officeDocument/2006/relationships/oleObject" Target="../embeddings/oleObject2.bin"/><Relationship Id="rId32" Type="http://schemas.openxmlformats.org/officeDocument/2006/relationships/image" Target="../media/image6.png"/><Relationship Id="rId28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19" Type="http://schemas.openxmlformats.org/officeDocument/2006/relationships/image" Target="../media/image14.png"/><Relationship Id="rId31" Type="http://schemas.openxmlformats.org/officeDocument/2006/relationships/image" Target="../media/image5.png"/><Relationship Id="rId27" Type="http://schemas.openxmlformats.org/officeDocument/2006/relationships/image" Target="../media/image4.png"/><Relationship Id="rId30" Type="http://schemas.openxmlformats.org/officeDocument/2006/relationships/oleObject" Target="../embeddings/oleObject2.bin"/><Relationship Id="rId1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1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9" y="150224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5: Regression (Part 3)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3/22/2024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19FFC7-D0A7-4CDE-B8A1-A610DFF612FB}"/>
              </a:ext>
            </a:extLst>
          </p:cNvPr>
          <p:cNvSpPr/>
          <p:nvPr/>
        </p:nvSpPr>
        <p:spPr>
          <a:xfrm>
            <a:off x="2497488" y="5505577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ReLU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NN with a single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DF2FDF-B190-4518-8309-00AEEB23F7CE}"/>
                  </a:ext>
                </a:extLst>
              </p:cNvPr>
              <p:cNvSpPr txBox="1"/>
              <p:nvPr/>
            </p:nvSpPr>
            <p:spPr>
              <a:xfrm>
                <a:off x="495300" y="822813"/>
                <a:ext cx="4076700" cy="1289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⁡(−100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−0.5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101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Testing data: 1000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DF2FDF-B190-4518-8309-00AEEB23F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822813"/>
                <a:ext cx="4076700" cy="1289071"/>
              </a:xfrm>
              <a:prstGeom prst="rect">
                <a:avLst/>
              </a:prstGeom>
              <a:blipFill>
                <a:blip r:embed="rId3"/>
                <a:stretch>
                  <a:fillRect l="-897" b="-7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CC369F-C087-4554-A255-6BCD34615FA0}"/>
                  </a:ext>
                </a:extLst>
              </p:cNvPr>
              <p:cNvSpPr txBox="1"/>
              <p:nvPr/>
            </p:nvSpPr>
            <p:spPr>
              <a:xfrm>
                <a:off x="4256359" y="889873"/>
                <a:ext cx="4076700" cy="1288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=201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Xavier initialization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50000 steps: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CC369F-C087-4554-A255-6BCD34615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59" y="889873"/>
                <a:ext cx="4076700" cy="1288686"/>
              </a:xfrm>
              <a:prstGeom prst="rect">
                <a:avLst/>
              </a:prstGeom>
              <a:blipFill>
                <a:blip r:embed="rId4"/>
                <a:stretch>
                  <a:fillRect l="-897" b="-7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6BB498F-1508-4723-BD7C-9B0147CFF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7" y="2687479"/>
            <a:ext cx="3829885" cy="3063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B3A414-35E8-4331-AB17-404950D98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87479"/>
            <a:ext cx="3829885" cy="30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ReLU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NN with 2 hidden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DF2FDF-B190-4518-8309-00AEEB23F7CE}"/>
                  </a:ext>
                </a:extLst>
              </p:cNvPr>
              <p:cNvSpPr txBox="1"/>
              <p:nvPr/>
            </p:nvSpPr>
            <p:spPr>
              <a:xfrm>
                <a:off x="495300" y="822813"/>
                <a:ext cx="4076700" cy="1289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⁡(−100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−0.5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101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Testing data: 1000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DF2FDF-B190-4518-8309-00AEEB23F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822813"/>
                <a:ext cx="4076700" cy="1289071"/>
              </a:xfrm>
              <a:prstGeom prst="rect">
                <a:avLst/>
              </a:prstGeom>
              <a:blipFill>
                <a:blip r:embed="rId3"/>
                <a:stretch>
                  <a:fillRect l="-897" b="-7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CC369F-C087-4554-A255-6BCD34615FA0}"/>
                  </a:ext>
                </a:extLst>
              </p:cNvPr>
              <p:cNvSpPr txBox="1"/>
              <p:nvPr/>
            </p:nvSpPr>
            <p:spPr>
              <a:xfrm>
                <a:off x="4325185" y="1030562"/>
                <a:ext cx="4076700" cy="87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∗2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Xavier initialization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CC369F-C087-4554-A255-6BCD34615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85" y="1030562"/>
                <a:ext cx="4076700" cy="873572"/>
              </a:xfrm>
              <a:prstGeom prst="rect">
                <a:avLst/>
              </a:prstGeom>
              <a:blipFill>
                <a:blip r:embed="rId4"/>
                <a:stretch>
                  <a:fillRect l="-1048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06F356B-5F99-4AF4-920A-54DC1B5A1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42" y="3113721"/>
            <a:ext cx="3829885" cy="3063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99CB80-E273-45E6-AC74-8DF7FA18D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13721"/>
            <a:ext cx="3829885" cy="30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On the number of linear response regions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8E3136-5A8D-43D3-8AEE-7476E29687EA}"/>
              </a:ext>
            </a:extLst>
          </p:cNvPr>
          <p:cNvSpPr/>
          <p:nvPr/>
        </p:nvSpPr>
        <p:spPr>
          <a:xfrm>
            <a:off x="7751696" y="6581001"/>
            <a:ext cx="1392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Montufar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60BDD1-5BE3-4D2E-B8E6-4FA917FD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" y="929248"/>
            <a:ext cx="9097645" cy="771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7E07A4-A052-4CD7-9B1B-C87125A0D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2" y="1937643"/>
            <a:ext cx="7751696" cy="44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with single hidden layer: Random weights/biases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EB176-2AB3-4775-8FD8-162A3C28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3" y="1829540"/>
            <a:ext cx="3010320" cy="211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/>
              <p:nvPr/>
            </p:nvSpPr>
            <p:spPr>
              <a:xfrm>
                <a:off x="1010265" y="2073343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65" y="2073343"/>
                <a:ext cx="19959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/>
              <p:nvPr/>
            </p:nvSpPr>
            <p:spPr>
              <a:xfrm>
                <a:off x="1010265" y="3175358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65" y="3175358"/>
                <a:ext cx="19959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/>
              <p:nvPr/>
            </p:nvSpPr>
            <p:spPr>
              <a:xfrm>
                <a:off x="2533854" y="1396198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54" y="1396198"/>
                <a:ext cx="28902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/>
              <p:nvPr/>
            </p:nvSpPr>
            <p:spPr>
              <a:xfrm>
                <a:off x="2533854" y="3952143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54" y="3952143"/>
                <a:ext cx="289027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/>
              <p:nvPr/>
            </p:nvSpPr>
            <p:spPr>
              <a:xfrm>
                <a:off x="4031432" y="2510430"/>
                <a:ext cx="4403416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32" y="2510430"/>
                <a:ext cx="4403416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D0A7A2B-369E-4044-AB6B-1E7088D71E69}"/>
              </a:ext>
            </a:extLst>
          </p:cNvPr>
          <p:cNvSpPr txBox="1"/>
          <p:nvPr/>
        </p:nvSpPr>
        <p:spPr>
          <a:xfrm>
            <a:off x="2667194" y="2582266"/>
            <a:ext cx="738664" cy="721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0E3240-56F8-4B4A-8316-0B691EBAC0E0}"/>
                  </a:ext>
                </a:extLst>
              </p:cNvPr>
              <p:cNvSpPr txBox="1"/>
              <p:nvPr/>
            </p:nvSpPr>
            <p:spPr>
              <a:xfrm>
                <a:off x="580310" y="4767453"/>
                <a:ext cx="6902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initialized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0E3240-56F8-4B4A-8316-0B691EBA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10" y="4767453"/>
                <a:ext cx="6902245" cy="461665"/>
              </a:xfrm>
              <a:prstGeom prst="rect">
                <a:avLst/>
              </a:prstGeom>
              <a:blipFill>
                <a:blip r:embed="rId9"/>
                <a:stretch>
                  <a:fillRect l="-114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7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with single hidden layer: Random weights/biases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EB176-2AB3-4775-8FD8-162A3C28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3" y="1829540"/>
            <a:ext cx="3010320" cy="211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/>
              <p:nvPr/>
            </p:nvSpPr>
            <p:spPr>
              <a:xfrm>
                <a:off x="1010265" y="2073343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65" y="2073343"/>
                <a:ext cx="19959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/>
              <p:nvPr/>
            </p:nvSpPr>
            <p:spPr>
              <a:xfrm>
                <a:off x="1010265" y="3175358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65" y="3175358"/>
                <a:ext cx="19959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/>
              <p:nvPr/>
            </p:nvSpPr>
            <p:spPr>
              <a:xfrm>
                <a:off x="2533854" y="1396198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54" y="1396198"/>
                <a:ext cx="28902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/>
              <p:nvPr/>
            </p:nvSpPr>
            <p:spPr>
              <a:xfrm>
                <a:off x="2533854" y="3952143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54" y="3952143"/>
                <a:ext cx="289027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/>
              <p:nvPr/>
            </p:nvSpPr>
            <p:spPr>
              <a:xfrm>
                <a:off x="4031432" y="2510430"/>
                <a:ext cx="4403416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32" y="2510430"/>
                <a:ext cx="4403416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D0A7A2B-369E-4044-AB6B-1E7088D71E69}"/>
              </a:ext>
            </a:extLst>
          </p:cNvPr>
          <p:cNvSpPr txBox="1"/>
          <p:nvPr/>
        </p:nvSpPr>
        <p:spPr>
          <a:xfrm>
            <a:off x="2667194" y="2582266"/>
            <a:ext cx="738664" cy="721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0E3240-56F8-4B4A-8316-0B691EBAC0E0}"/>
                  </a:ext>
                </a:extLst>
              </p:cNvPr>
              <p:cNvSpPr txBox="1"/>
              <p:nvPr/>
            </p:nvSpPr>
            <p:spPr>
              <a:xfrm>
                <a:off x="580309" y="4799925"/>
                <a:ext cx="6902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stochastic gradient descent/least squares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0E3240-56F8-4B4A-8316-0B691EBA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09" y="4799925"/>
                <a:ext cx="6902245" cy="461665"/>
              </a:xfrm>
              <a:prstGeom prst="rect">
                <a:avLst/>
              </a:prstGeom>
              <a:blipFill>
                <a:blip r:embed="rId9"/>
                <a:stretch>
                  <a:fillRect l="-114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36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with single hidden layer: Random weights/biases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EB176-2AB3-4775-8FD8-162A3C28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86" y="1447929"/>
            <a:ext cx="3010320" cy="211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/>
              <p:nvPr/>
            </p:nvSpPr>
            <p:spPr>
              <a:xfrm>
                <a:off x="1020098" y="1691732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98" y="1691732"/>
                <a:ext cx="19959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/>
              <p:nvPr/>
            </p:nvSpPr>
            <p:spPr>
              <a:xfrm>
                <a:off x="1020098" y="2793747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98" y="2793747"/>
                <a:ext cx="19959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/>
              <p:nvPr/>
            </p:nvSpPr>
            <p:spPr>
              <a:xfrm>
                <a:off x="2543687" y="1014587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87" y="1014587"/>
                <a:ext cx="28902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/>
              <p:nvPr/>
            </p:nvSpPr>
            <p:spPr>
              <a:xfrm>
                <a:off x="2543687" y="3570532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87" y="3570532"/>
                <a:ext cx="2890271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/>
              <p:nvPr/>
            </p:nvSpPr>
            <p:spPr>
              <a:xfrm>
                <a:off x="4041265" y="2128819"/>
                <a:ext cx="4403416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265" y="2128819"/>
                <a:ext cx="4403416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D0A7A2B-369E-4044-AB6B-1E7088D71E69}"/>
              </a:ext>
            </a:extLst>
          </p:cNvPr>
          <p:cNvSpPr txBox="1"/>
          <p:nvPr/>
        </p:nvSpPr>
        <p:spPr>
          <a:xfrm>
            <a:off x="2677027" y="2200655"/>
            <a:ext cx="738664" cy="721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0E3240-56F8-4B4A-8316-0B691EBAC0E0}"/>
                  </a:ext>
                </a:extLst>
              </p:cNvPr>
              <p:cNvSpPr txBox="1"/>
              <p:nvPr/>
            </p:nvSpPr>
            <p:spPr>
              <a:xfrm>
                <a:off x="590142" y="4353246"/>
                <a:ext cx="690224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2400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0E3240-56F8-4B4A-8316-0B691EBA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2" y="4353246"/>
                <a:ext cx="6902245" cy="1938992"/>
              </a:xfrm>
              <a:prstGeom prst="rect">
                <a:avLst/>
              </a:prstGeom>
              <a:blipFill>
                <a:blip r:embed="rId9"/>
                <a:stretch>
                  <a:fillRect l="-1237" t="-1258" b="-5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75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ReLU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NN with a single hidden layer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EB176-2AB3-4775-8FD8-162A3C28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4" y="1391321"/>
            <a:ext cx="3010320" cy="211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/>
              <p:nvPr/>
            </p:nvSpPr>
            <p:spPr>
              <a:xfrm>
                <a:off x="1010266" y="1635124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66" y="1635124"/>
                <a:ext cx="19959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/>
              <p:nvPr/>
            </p:nvSpPr>
            <p:spPr>
              <a:xfrm>
                <a:off x="1010266" y="2737139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66" y="2737139"/>
                <a:ext cx="19959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/>
              <p:nvPr/>
            </p:nvSpPr>
            <p:spPr>
              <a:xfrm>
                <a:off x="2533855" y="1014231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55" y="1014231"/>
                <a:ext cx="28902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/>
              <p:nvPr/>
            </p:nvSpPr>
            <p:spPr>
              <a:xfrm>
                <a:off x="2533855" y="3513924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55" y="3513924"/>
                <a:ext cx="289027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/>
              <p:nvPr/>
            </p:nvSpPr>
            <p:spPr>
              <a:xfrm>
                <a:off x="4031433" y="2072211"/>
                <a:ext cx="4403416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33" y="2072211"/>
                <a:ext cx="4403416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D0A7A2B-369E-4044-AB6B-1E7088D71E69}"/>
              </a:ext>
            </a:extLst>
          </p:cNvPr>
          <p:cNvSpPr txBox="1"/>
          <p:nvPr/>
        </p:nvSpPr>
        <p:spPr>
          <a:xfrm>
            <a:off x="2667195" y="2144047"/>
            <a:ext cx="738664" cy="721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3AFF5F-666B-4D5B-ACFD-ABE9C6B32D6F}"/>
                  </a:ext>
                </a:extLst>
              </p:cNvPr>
              <p:cNvSpPr txBox="1"/>
              <p:nvPr/>
            </p:nvSpPr>
            <p:spPr>
              <a:xfrm>
                <a:off x="672491" y="4851011"/>
                <a:ext cx="767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3AFF5F-666B-4D5B-ACFD-ABE9C6B3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1" y="4851011"/>
                <a:ext cx="7677765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8F0132D6-CFE1-47C0-8FB8-0ADA911F913A}"/>
              </a:ext>
            </a:extLst>
          </p:cNvPr>
          <p:cNvSpPr txBox="1"/>
          <p:nvPr/>
        </p:nvSpPr>
        <p:spPr>
          <a:xfrm>
            <a:off x="509028" y="4258892"/>
            <a:ext cx="358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5E3FED-3723-4485-A415-DCA3D67A9E8E}"/>
              </a:ext>
            </a:extLst>
          </p:cNvPr>
          <p:cNvSpPr txBox="1"/>
          <p:nvPr/>
        </p:nvSpPr>
        <p:spPr>
          <a:xfrm>
            <a:off x="509028" y="5282013"/>
            <a:ext cx="358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expansion: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D932C0-0CBC-4FB6-B061-FADD2B8A090E}"/>
                  </a:ext>
                </a:extLst>
              </p:cNvPr>
              <p:cNvSpPr txBox="1"/>
              <p:nvPr/>
            </p:nvSpPr>
            <p:spPr>
              <a:xfrm>
                <a:off x="831439" y="5672957"/>
                <a:ext cx="7677765" cy="88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D932C0-0CBC-4FB6-B061-FADD2B8A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39" y="5672957"/>
                <a:ext cx="7677765" cy="887935"/>
              </a:xfrm>
              <a:prstGeom prst="rect">
                <a:avLst/>
              </a:prstGeom>
              <a:blipFill>
                <a:blip r:embed="rId10"/>
                <a:stretch>
                  <a:fillRect b="-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16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ReLU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NN with a single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3AFF5F-666B-4D5B-ACFD-ABE9C6B32D6F}"/>
                  </a:ext>
                </a:extLst>
              </p:cNvPr>
              <p:cNvSpPr txBox="1"/>
              <p:nvPr/>
            </p:nvSpPr>
            <p:spPr>
              <a:xfrm>
                <a:off x="443891" y="1450586"/>
                <a:ext cx="767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3AFF5F-666B-4D5B-ACFD-ABE9C6B3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1" y="1450586"/>
                <a:ext cx="7677765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8F0132D6-CFE1-47C0-8FB8-0ADA911F913A}"/>
              </a:ext>
            </a:extLst>
          </p:cNvPr>
          <p:cNvSpPr txBox="1"/>
          <p:nvPr/>
        </p:nvSpPr>
        <p:spPr>
          <a:xfrm>
            <a:off x="280428" y="858467"/>
            <a:ext cx="358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5E3FED-3723-4485-A415-DCA3D67A9E8E}"/>
              </a:ext>
            </a:extLst>
          </p:cNvPr>
          <p:cNvSpPr txBox="1"/>
          <p:nvPr/>
        </p:nvSpPr>
        <p:spPr>
          <a:xfrm>
            <a:off x="280428" y="1881588"/>
            <a:ext cx="358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expansion: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D932C0-0CBC-4FB6-B061-FADD2B8A090E}"/>
                  </a:ext>
                </a:extLst>
              </p:cNvPr>
              <p:cNvSpPr txBox="1"/>
              <p:nvPr/>
            </p:nvSpPr>
            <p:spPr>
              <a:xfrm>
                <a:off x="602839" y="2272532"/>
                <a:ext cx="7677765" cy="88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D932C0-0CBC-4FB6-B061-FADD2B8A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39" y="2272532"/>
                <a:ext cx="7677765" cy="887935"/>
              </a:xfrm>
              <a:prstGeom prst="rect">
                <a:avLst/>
              </a:prstGeom>
              <a:blipFill>
                <a:blip r:embed="rId4"/>
                <a:stretch>
                  <a:fillRect b="-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DF2FDF-B190-4518-8309-00AEEB23F7CE}"/>
                  </a:ext>
                </a:extLst>
              </p:cNvPr>
              <p:cNvSpPr txBox="1"/>
              <p:nvPr/>
            </p:nvSpPr>
            <p:spPr>
              <a:xfrm>
                <a:off x="1375374" y="3697534"/>
                <a:ext cx="4076700" cy="2493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101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Testing data: 1000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)2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≈2.09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DF2FDF-B190-4518-8309-00AEEB23F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374" y="3697534"/>
                <a:ext cx="4076700" cy="2493760"/>
              </a:xfrm>
              <a:prstGeom prst="rect">
                <a:avLst/>
              </a:prstGeom>
              <a:blipFill>
                <a:blip r:embed="rId5"/>
                <a:stretch>
                  <a:fillRect l="-1048" b="-1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BB8A606E-D6BD-4370-ADE5-C9063EDBFE0B}"/>
              </a:ext>
            </a:extLst>
          </p:cNvPr>
          <p:cNvGrpSpPr/>
          <p:nvPr/>
        </p:nvGrpSpPr>
        <p:grpSpPr>
          <a:xfrm>
            <a:off x="4282773" y="3697534"/>
            <a:ext cx="3485853" cy="2788682"/>
            <a:chOff x="4441721" y="3745242"/>
            <a:chExt cx="3485853" cy="278868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13CA158-6C2E-49EB-872A-5581485C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721" y="3745242"/>
              <a:ext cx="3485853" cy="2788682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CBD7F39-AEA1-411D-BFF6-C59D82DECFDF}"/>
                </a:ext>
              </a:extLst>
            </p:cNvPr>
            <p:cNvCxnSpPr>
              <a:cxnSpLocks/>
            </p:cNvCxnSpPr>
            <p:nvPr/>
          </p:nvCxnSpPr>
          <p:spPr>
            <a:xfrm>
              <a:off x="6076950" y="4500563"/>
              <a:ext cx="228600" cy="300037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B2198A-526A-4366-AAEE-276020701FE5}"/>
                </a:ext>
              </a:extLst>
            </p:cNvPr>
            <p:cNvSpPr txBox="1"/>
            <p:nvPr/>
          </p:nvSpPr>
          <p:spPr>
            <a:xfrm>
              <a:off x="5629275" y="4131231"/>
              <a:ext cx="1352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slope: 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5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feature method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bias of DNNs</a:t>
            </a:r>
          </a:p>
        </p:txBody>
      </p:sp>
    </p:spTree>
    <p:extLst>
      <p:ext uri="{BB962C8B-B14F-4D97-AF65-F5344CB8AC3E}">
        <p14:creationId xmlns:p14="http://schemas.microsoft.com/office/powerpoint/2010/main" val="215035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Loss function – Parseval’s theorem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F41A003-F6A8-491E-837A-2D52EECE4DF0}"/>
              </a:ext>
            </a:extLst>
          </p:cNvPr>
          <p:cNvGrpSpPr/>
          <p:nvPr/>
        </p:nvGrpSpPr>
        <p:grpSpPr>
          <a:xfrm>
            <a:off x="514987" y="1147969"/>
            <a:ext cx="5143358" cy="2938641"/>
            <a:chOff x="2014680" y="794893"/>
            <a:chExt cx="5143358" cy="293864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F8CC509-678F-406D-9A4D-2F5E9D9A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296" y="794893"/>
              <a:ext cx="4493189" cy="2938641"/>
            </a:xfrm>
            <a:prstGeom prst="rect">
              <a:avLst/>
            </a:prstGeom>
          </p:spPr>
        </p:pic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EF306182-2175-4B5E-AC9A-7B7EB6743E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493118"/>
                </p:ext>
              </p:extLst>
            </p:nvPr>
          </p:nvGraphicFramePr>
          <p:xfrm>
            <a:off x="2014680" y="1882775"/>
            <a:ext cx="312882" cy="344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3" name="Equation" r:id="rId5" imgW="126720" imgH="139680" progId="Equation.DSMT4">
                    <p:embed/>
                  </p:oleObj>
                </mc:Choice>
                <mc:Fallback>
                  <p:oleObj name="Equation" r:id="rId5" imgW="126720" imgH="139680" progId="Equation.DSMT4">
                    <p:embed/>
                    <p:pic>
                      <p:nvPicPr>
                        <p:cNvPr id="13" name="对象 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14680" y="1882775"/>
                          <a:ext cx="312882" cy="3441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8879F48B-8405-49A6-AF81-CB0BB678CD1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5384856"/>
                </p:ext>
              </p:extLst>
            </p:nvPr>
          </p:nvGraphicFramePr>
          <p:xfrm>
            <a:off x="6813550" y="1852613"/>
            <a:ext cx="344488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4" name="Equation" r:id="rId7" imgW="139680" imgH="164880" progId="Equation.DSMT4">
                    <p:embed/>
                  </p:oleObj>
                </mc:Choice>
                <mc:Fallback>
                  <p:oleObj name="Equation" r:id="rId7" imgW="139680" imgH="164880" progId="Equation.DSMT4">
                    <p:embed/>
                    <p:pic>
                      <p:nvPicPr>
                        <p:cNvPr id="14" name="对象 1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13550" y="1852613"/>
                          <a:ext cx="344488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EC312DE0-03CD-4771-B18F-426241385C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331261"/>
              </p:ext>
            </p:extLst>
          </p:nvPr>
        </p:nvGraphicFramePr>
        <p:xfrm>
          <a:off x="6047503" y="2187274"/>
          <a:ext cx="240188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name="Equation" r:id="rId9" imgW="1320480" imgH="342720" progId="Equation.DSMT4">
                  <p:embed/>
                </p:oleObj>
              </mc:Choice>
              <mc:Fallback>
                <p:oleObj name="Equation" r:id="rId9" imgW="1320480" imgH="34272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47503" y="2187274"/>
                        <a:ext cx="2401887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F6C1D997-27AE-40EF-92F5-F488C3AA6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5" y="4210066"/>
            <a:ext cx="7135221" cy="118126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5E4A555-86DB-4445-AC69-E401ACC2A3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8" y="5394411"/>
            <a:ext cx="4429743" cy="134321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D5FC03E-A6C2-4478-99BB-8BE95774AE51}"/>
              </a:ext>
            </a:extLst>
          </p:cNvPr>
          <p:cNvSpPr txBox="1"/>
          <p:nvPr/>
        </p:nvSpPr>
        <p:spPr>
          <a:xfrm>
            <a:off x="8248111" y="6581001"/>
            <a:ext cx="1043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4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feature method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bias of DNNs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Loss function – Parseval’s theorem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F41A003-F6A8-491E-837A-2D52EECE4DF0}"/>
              </a:ext>
            </a:extLst>
          </p:cNvPr>
          <p:cNvGrpSpPr/>
          <p:nvPr/>
        </p:nvGrpSpPr>
        <p:grpSpPr>
          <a:xfrm>
            <a:off x="2000321" y="1154242"/>
            <a:ext cx="5143358" cy="2938641"/>
            <a:chOff x="2014680" y="794893"/>
            <a:chExt cx="5143358" cy="293864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F8CC509-678F-406D-9A4D-2F5E9D9A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296" y="794893"/>
              <a:ext cx="4493189" cy="2938641"/>
            </a:xfrm>
            <a:prstGeom prst="rect">
              <a:avLst/>
            </a:prstGeom>
          </p:spPr>
        </p:pic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EF306182-2175-4B5E-AC9A-7B7EB6743E3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014680" y="1882775"/>
            <a:ext cx="312882" cy="344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8" name="Equation" r:id="rId5" imgW="126720" imgH="139680" progId="Equation.DSMT4">
                    <p:embed/>
                  </p:oleObj>
                </mc:Choice>
                <mc:Fallback>
                  <p:oleObj name="Equation" r:id="rId5" imgW="126720" imgH="139680" progId="Equation.DSMT4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EF306182-2175-4B5E-AC9A-7B7EB6743E3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14680" y="1882775"/>
                          <a:ext cx="312882" cy="3441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8879F48B-8405-49A6-AF81-CB0BB678CD1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813550" y="1852613"/>
            <a:ext cx="344488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9" name="Equation" r:id="rId7" imgW="139680" imgH="164880" progId="Equation.DSMT4">
                    <p:embed/>
                  </p:oleObj>
                </mc:Choice>
                <mc:Fallback>
                  <p:oleObj name="Equation" r:id="rId7" imgW="139680" imgH="164880" progId="Equation.DSMT4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8879F48B-8405-49A6-AF81-CB0BB678CD1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13550" y="1852613"/>
                          <a:ext cx="344488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EC312DE0-03CD-4771-B18F-426241385C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89467" y="4944031"/>
          <a:ext cx="240188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Equation" r:id="rId9" imgW="1320480" imgH="342720" progId="Equation.DSMT4">
                  <p:embed/>
                </p:oleObj>
              </mc:Choice>
              <mc:Fallback>
                <p:oleObj name="Equation" r:id="rId9" imgW="1320480" imgH="34272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EC312DE0-03CD-4771-B18F-426241385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89467" y="4944031"/>
                        <a:ext cx="2401887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E6564294-727F-4F60-8130-599D3D1C10B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50524" y="5774692"/>
          <a:ext cx="32797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Equation" r:id="rId11" imgW="1803240" imgH="355320" progId="Equation.DSMT4">
                  <p:embed/>
                </p:oleObj>
              </mc:Choice>
              <mc:Fallback>
                <p:oleObj name="Equation" r:id="rId11" imgW="1803240" imgH="35532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E6564294-727F-4F60-8130-599D3D1C1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50524" y="5774692"/>
                        <a:ext cx="3279775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7D3FD251-B39F-4BE5-87FD-F5C518C54874}"/>
              </a:ext>
            </a:extLst>
          </p:cNvPr>
          <p:cNvSpPr txBox="1"/>
          <p:nvPr/>
        </p:nvSpPr>
        <p:spPr>
          <a:xfrm>
            <a:off x="684200" y="4988637"/>
            <a:ext cx="20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space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F28307-DEA3-4736-BE86-23402E82F971}"/>
              </a:ext>
            </a:extLst>
          </p:cNvPr>
          <p:cNvSpPr txBox="1"/>
          <p:nvPr/>
        </p:nvSpPr>
        <p:spPr>
          <a:xfrm>
            <a:off x="623526" y="5782946"/>
            <a:ext cx="20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73533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Spectral bias of NNs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880EC67-1DBB-4285-8CCD-C68136DAE24E}"/>
              </a:ext>
            </a:extLst>
          </p:cNvPr>
          <p:cNvGrpSpPr/>
          <p:nvPr/>
        </p:nvGrpSpPr>
        <p:grpSpPr>
          <a:xfrm>
            <a:off x="1026317" y="871997"/>
            <a:ext cx="6858000" cy="5013812"/>
            <a:chOff x="1073424" y="1575831"/>
            <a:chExt cx="6858000" cy="501381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382B529-1AF3-46F2-AF40-CD936D639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24" y="1575831"/>
              <a:ext cx="6858000" cy="2533650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326C9E1-2C95-4E57-B0A0-CB977ED4CF28}"/>
                </a:ext>
              </a:extLst>
            </p:cNvPr>
            <p:cNvGrpSpPr/>
            <p:nvPr/>
          </p:nvGrpSpPr>
          <p:grpSpPr>
            <a:xfrm>
              <a:off x="1985893" y="3846443"/>
              <a:ext cx="4643507" cy="2743200"/>
              <a:chOff x="1985893" y="3846443"/>
              <a:chExt cx="4643507" cy="274320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A1CA4E9-1EE3-4249-860F-B97DA5C1C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4600" y="3846443"/>
                <a:ext cx="4114800" cy="2743200"/>
              </a:xfrm>
              <a:prstGeom prst="rect">
                <a:avLst/>
              </a:prstGeom>
            </p:spPr>
          </p:pic>
          <p:graphicFrame>
            <p:nvGraphicFramePr>
              <p:cNvPr id="15" name="对象 14">
                <a:extLst>
                  <a:ext uri="{FF2B5EF4-FFF2-40B4-BE49-F238E27FC236}">
                    <a16:creationId xmlns:a16="http://schemas.microsoft.com/office/drawing/2014/main" id="{2466981F-B1C7-4D3B-B7C3-3B9D41A77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4972805"/>
                  </p:ext>
                </p:extLst>
              </p:nvPr>
            </p:nvGraphicFramePr>
            <p:xfrm>
              <a:off x="4502424" y="5886132"/>
              <a:ext cx="269240" cy="3589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8" name="Equation" r:id="rId6" imgW="152280" imgH="203040" progId="Equation.DSMT4">
                      <p:embed/>
                    </p:oleObj>
                  </mc:Choice>
                  <mc:Fallback>
                    <p:oleObj name="Equation" r:id="rId6" imgW="152280" imgH="203040" progId="Equation.DSMT4">
                      <p:embed/>
                      <p:pic>
                        <p:nvPicPr>
                          <p:cNvPr id="2" name="对象 1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502424" y="5886132"/>
                            <a:ext cx="269240" cy="3589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对象 23">
                <a:extLst>
                  <a:ext uri="{FF2B5EF4-FFF2-40B4-BE49-F238E27FC236}">
                    <a16:creationId xmlns:a16="http://schemas.microsoft.com/office/drawing/2014/main" id="{537B1327-7F3F-4118-9E35-ABA1FCCCE1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5605041"/>
                  </p:ext>
                </p:extLst>
              </p:nvPr>
            </p:nvGraphicFramePr>
            <p:xfrm>
              <a:off x="1985893" y="4900298"/>
              <a:ext cx="831850" cy="449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9" name="Equation" r:id="rId8" imgW="469800" imgH="253800" progId="Equation.DSMT4">
                      <p:embed/>
                    </p:oleObj>
                  </mc:Choice>
                  <mc:Fallback>
                    <p:oleObj name="Equation" r:id="rId8" imgW="469800" imgH="253800" progId="Equation.DSMT4">
                      <p:embed/>
                      <p:pic>
                        <p:nvPicPr>
                          <p:cNvPr id="11" name="对象 10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985893" y="4900298"/>
                            <a:ext cx="831850" cy="449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CE54DAF8-E854-4965-8858-8378BF6FAA91}"/>
              </a:ext>
            </a:extLst>
          </p:cNvPr>
          <p:cNvSpPr txBox="1"/>
          <p:nvPr/>
        </p:nvSpPr>
        <p:spPr>
          <a:xfrm>
            <a:off x="606957" y="5885809"/>
            <a:ext cx="8054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DNNs initialized with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parameters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fit target functions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low to high frequencies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process.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885CAE-7AF0-4BAE-AAA7-E7724C3CAB9D}"/>
              </a:ext>
            </a:extLst>
          </p:cNvPr>
          <p:cNvSpPr txBox="1"/>
          <p:nvPr/>
        </p:nvSpPr>
        <p:spPr>
          <a:xfrm>
            <a:off x="7884317" y="6581001"/>
            <a:ext cx="155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et al, 2019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2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Spectral bias of NN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885CAE-7AF0-4BAE-AAA7-E7724C3CAB9D}"/>
              </a:ext>
            </a:extLst>
          </p:cNvPr>
          <p:cNvSpPr txBox="1"/>
          <p:nvPr/>
        </p:nvSpPr>
        <p:spPr>
          <a:xfrm>
            <a:off x="7884317" y="6581001"/>
            <a:ext cx="155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et al, 2019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BC266A5-AA9D-453B-8168-46AD995394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739348"/>
              </p:ext>
            </p:extLst>
          </p:nvPr>
        </p:nvGraphicFramePr>
        <p:xfrm>
          <a:off x="126524" y="2282599"/>
          <a:ext cx="1801336" cy="460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2" name="Equation" r:id="rId4" imgW="1638000" imgH="419040" progId="Equation.DSMT4">
                  <p:embed/>
                </p:oleObj>
              </mc:Choice>
              <mc:Fallback>
                <p:oleObj name="Equation" r:id="rId4" imgW="1638000" imgH="419040" progId="Equation.DSMT4">
                  <p:embed/>
                  <p:pic>
                    <p:nvPicPr>
                      <p:cNvPr id="54" name="对象 5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524" y="2282599"/>
                        <a:ext cx="1801336" cy="460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31B514F4-CC19-4167-9232-6F33C651B97F}"/>
              </a:ext>
            </a:extLst>
          </p:cNvPr>
          <p:cNvSpPr txBox="1"/>
          <p:nvPr/>
        </p:nvSpPr>
        <p:spPr>
          <a:xfrm>
            <a:off x="0" y="1008888"/>
            <a:ext cx="1927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DNN: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75F85150-8BD1-4914-A75A-6F41998255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212577"/>
              </p:ext>
            </p:extLst>
          </p:nvPr>
        </p:nvGraphicFramePr>
        <p:xfrm>
          <a:off x="1027192" y="1500698"/>
          <a:ext cx="2027237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3" name="Equation" r:id="rId6" imgW="1485720" imgH="431640" progId="Equation.DSMT4">
                  <p:embed/>
                </p:oleObj>
              </mc:Choice>
              <mc:Fallback>
                <p:oleObj name="Equation" r:id="rId6" imgW="1485720" imgH="431640" progId="Equation.DSMT4">
                  <p:embed/>
                  <p:pic>
                    <p:nvPicPr>
                      <p:cNvPr id="56" name="对象 5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7192" y="1500698"/>
                        <a:ext cx="2027237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25A4A4CB-B123-4A6B-A2E3-FFFA0796C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826309"/>
              </p:ext>
            </p:extLst>
          </p:nvPr>
        </p:nvGraphicFramePr>
        <p:xfrm>
          <a:off x="2224981" y="2155788"/>
          <a:ext cx="1808180" cy="597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4" name="Equation" r:id="rId8" imgW="1384200" imgH="457200" progId="Equation.DSMT4">
                  <p:embed/>
                </p:oleObj>
              </mc:Choice>
              <mc:Fallback>
                <p:oleObj name="Equation" r:id="rId8" imgW="1384200" imgH="457200" progId="Equation.DSMT4">
                  <p:embed/>
                  <p:pic>
                    <p:nvPicPr>
                      <p:cNvPr id="57" name="对象 5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4981" y="2155788"/>
                        <a:ext cx="1808180" cy="597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F6EB18C-A265-456B-9132-79E337E042FE}"/>
              </a:ext>
            </a:extLst>
          </p:cNvPr>
          <p:cNvCxnSpPr/>
          <p:nvPr/>
        </p:nvCxnSpPr>
        <p:spPr>
          <a:xfrm>
            <a:off x="2057391" y="2173059"/>
            <a:ext cx="0" cy="64164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06192738-59DC-41A0-966C-9F11C2318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883912"/>
              </p:ext>
            </p:extLst>
          </p:nvPr>
        </p:nvGraphicFramePr>
        <p:xfrm>
          <a:off x="436563" y="3054908"/>
          <a:ext cx="47180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" name="Equation" r:id="rId10" imgW="3225600" imgH="711000" progId="Equation.DSMT4">
                  <p:embed/>
                </p:oleObj>
              </mc:Choice>
              <mc:Fallback>
                <p:oleObj name="Equation" r:id="rId10" imgW="3225600" imgH="711000" progId="Equation.DSMT4">
                  <p:embed/>
                  <p:pic>
                    <p:nvPicPr>
                      <p:cNvPr id="60" name="对象 5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563" y="3054908"/>
                        <a:ext cx="471805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47D9A9F-4C48-402A-BFB6-94B519131871}"/>
              </a:ext>
            </a:extLst>
          </p:cNvPr>
          <p:cNvCxnSpPr/>
          <p:nvPr/>
        </p:nvCxnSpPr>
        <p:spPr>
          <a:xfrm>
            <a:off x="2081213" y="3906588"/>
            <a:ext cx="0" cy="6280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3984D92C-9BE1-46CF-A21D-59F4321A01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026565"/>
              </p:ext>
            </p:extLst>
          </p:nvPr>
        </p:nvGraphicFramePr>
        <p:xfrm>
          <a:off x="580331" y="4618060"/>
          <a:ext cx="32893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" name="Equation" r:id="rId12" imgW="2057400" imgH="266400" progId="Equation.DSMT4">
                  <p:embed/>
                </p:oleObj>
              </mc:Choice>
              <mc:Fallback>
                <p:oleObj name="Equation" r:id="rId12" imgW="2057400" imgH="266400" progId="Equation.DSMT4">
                  <p:embed/>
                  <p:pic>
                    <p:nvPicPr>
                      <p:cNvPr id="86" name="对象 8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0331" y="4618060"/>
                        <a:ext cx="32893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598DFC6-673A-4641-8276-B1FFF6179C7A}"/>
              </a:ext>
            </a:extLst>
          </p:cNvPr>
          <p:cNvCxnSpPr/>
          <p:nvPr/>
        </p:nvCxnSpPr>
        <p:spPr>
          <a:xfrm>
            <a:off x="2081213" y="5115628"/>
            <a:ext cx="0" cy="6280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2FD05207-467D-452A-AE8C-F152833D4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939158"/>
              </p:ext>
            </p:extLst>
          </p:nvPr>
        </p:nvGraphicFramePr>
        <p:xfrm>
          <a:off x="1219870" y="5815819"/>
          <a:ext cx="2010222" cy="700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" name="Equation" r:id="rId14" imgW="1130040" imgH="393480" progId="Equation.DSMT4">
                  <p:embed/>
                </p:oleObj>
              </mc:Choice>
              <mc:Fallback>
                <p:oleObj name="Equation" r:id="rId14" imgW="1130040" imgH="393480" progId="Equation.DSMT4">
                  <p:embed/>
                  <p:pic>
                    <p:nvPicPr>
                      <p:cNvPr id="89" name="对象 8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19870" y="5815819"/>
                        <a:ext cx="2010222" cy="700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EB80C9A0-0B7D-45FA-8D0F-DE1A06229717}"/>
              </a:ext>
            </a:extLst>
          </p:cNvPr>
          <p:cNvSpPr txBox="1"/>
          <p:nvPr/>
        </p:nvSpPr>
        <p:spPr>
          <a:xfrm>
            <a:off x="5415280" y="1008888"/>
            <a:ext cx="1927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decent:</a:t>
            </a: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24FB8BB7-5DD3-4504-9D08-421906F4E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225294"/>
              </p:ext>
            </p:extLst>
          </p:nvPr>
        </p:nvGraphicFramePr>
        <p:xfrm>
          <a:off x="3949142" y="5880297"/>
          <a:ext cx="1625806" cy="571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" name="Equation" r:id="rId16" imgW="939600" imgH="330120" progId="Equation.DSMT4">
                  <p:embed/>
                </p:oleObj>
              </mc:Choice>
              <mc:Fallback>
                <p:oleObj name="Equation" r:id="rId16" imgW="939600" imgH="330120" progId="Equation.DSMT4">
                  <p:embed/>
                  <p:pic>
                    <p:nvPicPr>
                      <p:cNvPr id="91" name="对象 9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49142" y="5880297"/>
                        <a:ext cx="1625806" cy="571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CECBC00-9A0C-48AE-9847-9F1926A21880}"/>
              </a:ext>
            </a:extLst>
          </p:cNvPr>
          <p:cNvCxnSpPr/>
          <p:nvPr/>
        </p:nvCxnSpPr>
        <p:spPr>
          <a:xfrm>
            <a:off x="3309603" y="6165912"/>
            <a:ext cx="56002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6A7ECC9-5F21-4B34-AC4D-2C123F40D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399274"/>
              </p:ext>
            </p:extLst>
          </p:nvPr>
        </p:nvGraphicFramePr>
        <p:xfrm>
          <a:off x="5574948" y="1700683"/>
          <a:ext cx="3438767" cy="20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9" name="Equation" r:id="rId18" imgW="1968480" imgH="1193760" progId="Equation.DSMT4">
                  <p:embed/>
                </p:oleObj>
              </mc:Choice>
              <mc:Fallback>
                <p:oleObj name="Equation" r:id="rId18" imgW="1968480" imgH="1193760" progId="Equation.DSMT4">
                  <p:embed/>
                  <p:pic>
                    <p:nvPicPr>
                      <p:cNvPr id="94" name="对象 9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74948" y="1700683"/>
                        <a:ext cx="3438767" cy="2085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F37E88C2-4F85-4DCF-8073-4451CE06E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472769"/>
              </p:ext>
            </p:extLst>
          </p:nvPr>
        </p:nvGraphicFramePr>
        <p:xfrm>
          <a:off x="6400828" y="4169895"/>
          <a:ext cx="1884624" cy="72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" name="Equation" r:id="rId20" imgW="1180800" imgH="457200" progId="Equation.DSMT4">
                  <p:embed/>
                </p:oleObj>
              </mc:Choice>
              <mc:Fallback>
                <p:oleObj name="Equation" r:id="rId20" imgW="1180800" imgH="457200" progId="Equation.DSMT4">
                  <p:embed/>
                  <p:pic>
                    <p:nvPicPr>
                      <p:cNvPr id="96" name="对象 9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400828" y="4169895"/>
                        <a:ext cx="1884624" cy="72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2DD1D43-D029-4E2C-883F-0DEE4F7A214A}"/>
              </a:ext>
            </a:extLst>
          </p:cNvPr>
          <p:cNvCxnSpPr/>
          <p:nvPr/>
        </p:nvCxnSpPr>
        <p:spPr>
          <a:xfrm flipH="1">
            <a:off x="7457440" y="4907416"/>
            <a:ext cx="8573" cy="4367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EC9B23A5-5895-47F5-A175-0EA2E757C2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154102"/>
              </p:ext>
            </p:extLst>
          </p:nvPr>
        </p:nvGraphicFramePr>
        <p:xfrm>
          <a:off x="5413618" y="5394483"/>
          <a:ext cx="3600097" cy="651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" name="Equation" r:id="rId22" imgW="2527200" imgH="457200" progId="Equation.DSMT4">
                  <p:embed/>
                </p:oleObj>
              </mc:Choice>
              <mc:Fallback>
                <p:oleObj name="Equation" r:id="rId22" imgW="2527200" imgH="457200" progId="Equation.DSMT4">
                  <p:embed/>
                  <p:pic>
                    <p:nvPicPr>
                      <p:cNvPr id="99" name="对象 9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413618" y="5394483"/>
                        <a:ext cx="3600097" cy="651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47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Spectral bias of NN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885CAE-7AF0-4BAE-AAA7-E7724C3CAB9D}"/>
              </a:ext>
            </a:extLst>
          </p:cNvPr>
          <p:cNvSpPr txBox="1"/>
          <p:nvPr/>
        </p:nvSpPr>
        <p:spPr>
          <a:xfrm>
            <a:off x="7884317" y="6581001"/>
            <a:ext cx="155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et al, 2019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13A16EE-4977-47F5-AF50-6C4374D202D8}"/>
                  </a:ext>
                </a:extLst>
              </p:cNvPr>
              <p:cNvSpPr txBox="1"/>
              <p:nvPr/>
            </p:nvSpPr>
            <p:spPr>
              <a:xfrm>
                <a:off x="138545" y="2274827"/>
                <a:ext cx="886690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High-frequency component contributes less to the net gradient i.e. low-frequency component is learned first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increase in order to fit the high-frequency component during training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may lead to overfitting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High-frequency component with very large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learned first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13A16EE-4977-47F5-AF50-6C4374D20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5" y="2274827"/>
                <a:ext cx="8866909" cy="3785652"/>
              </a:xfrm>
              <a:prstGeom prst="rect">
                <a:avLst/>
              </a:prstGeom>
              <a:blipFill>
                <a:blip r:embed="rId4"/>
                <a:stretch>
                  <a:fillRect l="-963" t="-1288" r="-1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CF99944B-493E-4634-A0C6-B38D194F68FB}"/>
              </a:ext>
            </a:extLst>
          </p:cNvPr>
          <p:cNvGrpSpPr/>
          <p:nvPr/>
        </p:nvGrpSpPr>
        <p:grpSpPr>
          <a:xfrm>
            <a:off x="2704947" y="1129778"/>
            <a:ext cx="4472602" cy="771408"/>
            <a:chOff x="2252663" y="998655"/>
            <a:chExt cx="4472602" cy="771408"/>
          </a:xfrm>
        </p:grpSpPr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226DABB8-EEFE-40E3-8CAF-F9DBF338D67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4246220"/>
                </p:ext>
              </p:extLst>
            </p:nvPr>
          </p:nvGraphicFramePr>
          <p:xfrm>
            <a:off x="2252663" y="1014413"/>
            <a:ext cx="4183062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6" name="Equation" r:id="rId5" imgW="2527200" imgH="457200" progId="Equation.DSMT4">
                    <p:embed/>
                  </p:oleObj>
                </mc:Choice>
                <mc:Fallback>
                  <p:oleObj name="Equation" r:id="rId5" imgW="2527200" imgH="457200" progId="Equation.DSMT4">
                    <p:embed/>
                    <p:pic>
                      <p:nvPicPr>
                        <p:cNvPr id="34" name="对象 33">
                          <a:extLst>
                            <a:ext uri="{FF2B5EF4-FFF2-40B4-BE49-F238E27FC236}">
                              <a16:creationId xmlns:a16="http://schemas.microsoft.com/office/drawing/2014/main" id="{EC9B23A5-5895-47F5-A175-0EA2E757C2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52663" y="1014413"/>
                          <a:ext cx="4183062" cy="755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E73710C-E0E0-4D51-8AD0-567BF9024CB1}"/>
                </a:ext>
              </a:extLst>
            </p:cNvPr>
            <p:cNvSpPr/>
            <p:nvPr/>
          </p:nvSpPr>
          <p:spPr>
            <a:xfrm>
              <a:off x="5574891" y="998655"/>
              <a:ext cx="1150374" cy="7398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41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Spectral bias of NN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6B768E-3EA3-4C06-AEE4-46DE3BD9293B}"/>
              </a:ext>
            </a:extLst>
          </p:cNvPr>
          <p:cNvGrpSpPr/>
          <p:nvPr/>
        </p:nvGrpSpPr>
        <p:grpSpPr>
          <a:xfrm>
            <a:off x="28909" y="2566218"/>
            <a:ext cx="4572000" cy="3485481"/>
            <a:chOff x="0" y="1853326"/>
            <a:chExt cx="4876800" cy="36576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CB297C9-E028-45AA-9E67-CEB7B69A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53326"/>
              <a:ext cx="4876800" cy="3657600"/>
            </a:xfrm>
            <a:prstGeom prst="rect">
              <a:avLst/>
            </a:prstGeom>
          </p:spPr>
        </p:pic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58B3F9CB-1C47-4BF6-83EC-919494F42B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7717143"/>
                </p:ext>
              </p:extLst>
            </p:nvPr>
          </p:nvGraphicFramePr>
          <p:xfrm>
            <a:off x="3205649" y="3010852"/>
            <a:ext cx="1026160" cy="298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9" name="Equation" r:id="rId5" imgW="698400" imgH="203040" progId="Equation.DSMT4">
                    <p:embed/>
                  </p:oleObj>
                </mc:Choice>
                <mc:Fallback>
                  <p:oleObj name="Equation" r:id="rId5" imgW="698400" imgH="203040" progId="Equation.DSMT4">
                    <p:embed/>
                    <p:pic>
                      <p:nvPicPr>
                        <p:cNvPr id="2" name="对象 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05649" y="3010852"/>
                          <a:ext cx="1026160" cy="2985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3867FFE-E774-421F-BA3F-9B63CDB98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672636"/>
              </p:ext>
            </p:extLst>
          </p:nvPr>
        </p:nvGraphicFramePr>
        <p:xfrm>
          <a:off x="2799254" y="2121547"/>
          <a:ext cx="143192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Equation" r:id="rId7" imgW="761760" imgH="177480" progId="Equation.DSMT4">
                  <p:embed/>
                </p:oleObj>
              </mc:Choice>
              <mc:Fallback>
                <p:oleObj name="Equation" r:id="rId7" imgW="761760" imgH="17748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99254" y="2121547"/>
                        <a:ext cx="1431925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8E43569E-4982-458A-8C3F-F1C67A9C65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83" y="2566217"/>
            <a:ext cx="4647308" cy="3485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D21B92-E2AE-4F89-89B3-3EEAE6CA46F2}"/>
                  </a:ext>
                </a:extLst>
              </p:cNvPr>
              <p:cNvSpPr txBox="1"/>
              <p:nvPr/>
            </p:nvSpPr>
            <p:spPr>
              <a:xfrm>
                <a:off x="4572000" y="2104363"/>
                <a:ext cx="1848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0,0.1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D21B92-E2AE-4F89-89B3-3EEAE6CA4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04363"/>
                <a:ext cx="1848465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A1112D-5427-4802-9197-CA32FA37D85E}"/>
              </a:ext>
            </a:extLst>
          </p:cNvPr>
          <p:cNvGrpSpPr/>
          <p:nvPr/>
        </p:nvGrpSpPr>
        <p:grpSpPr>
          <a:xfrm>
            <a:off x="2608375" y="1038200"/>
            <a:ext cx="4461020" cy="801911"/>
            <a:chOff x="2205252" y="721466"/>
            <a:chExt cx="4461020" cy="801911"/>
          </a:xfrm>
        </p:grpSpPr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C5B2D81D-0556-4010-8C9D-004782CF89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924057"/>
                </p:ext>
              </p:extLst>
            </p:nvPr>
          </p:nvGraphicFramePr>
          <p:xfrm>
            <a:off x="2205252" y="721466"/>
            <a:ext cx="4183062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1" name="Equation" r:id="rId11" imgW="2527200" imgH="457200" progId="Equation.DSMT4">
                    <p:embed/>
                  </p:oleObj>
                </mc:Choice>
                <mc:Fallback>
                  <p:oleObj name="Equation" r:id="rId11" imgW="2527200" imgH="457200" progId="Equation.DSMT4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226DABB8-EEFE-40E3-8CAF-F9DBF338D6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205252" y="721466"/>
                          <a:ext cx="4183062" cy="755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B29D027-09B9-4AAB-9B96-0A3B9087AB00}"/>
                </a:ext>
              </a:extLst>
            </p:cNvPr>
            <p:cNvSpPr/>
            <p:nvPr/>
          </p:nvSpPr>
          <p:spPr>
            <a:xfrm>
              <a:off x="5515898" y="783485"/>
              <a:ext cx="1150374" cy="7398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19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Spectral bias of NN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A1112D-5427-4802-9197-CA32FA37D85E}"/>
              </a:ext>
            </a:extLst>
          </p:cNvPr>
          <p:cNvGrpSpPr/>
          <p:nvPr/>
        </p:nvGrpSpPr>
        <p:grpSpPr>
          <a:xfrm>
            <a:off x="2547751" y="1023722"/>
            <a:ext cx="4461020" cy="801911"/>
            <a:chOff x="2205252" y="721466"/>
            <a:chExt cx="4461020" cy="801911"/>
          </a:xfrm>
        </p:grpSpPr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C5B2D81D-0556-4010-8C9D-004782CF899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205252" y="721466"/>
            <a:ext cx="4183062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74" name="Equation" r:id="rId4" imgW="2527200" imgH="457200" progId="Equation.DSMT4">
                    <p:embed/>
                  </p:oleObj>
                </mc:Choice>
                <mc:Fallback>
                  <p:oleObj name="Equation" r:id="rId4" imgW="2527200" imgH="45720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C5B2D81D-0556-4010-8C9D-004782CF89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05252" y="721466"/>
                          <a:ext cx="4183062" cy="755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B29D027-09B9-4AAB-9B96-0A3B9087AB00}"/>
                </a:ext>
              </a:extLst>
            </p:cNvPr>
            <p:cNvSpPr/>
            <p:nvPr/>
          </p:nvSpPr>
          <p:spPr>
            <a:xfrm>
              <a:off x="5515898" y="783485"/>
              <a:ext cx="1150374" cy="7398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FCCCCB5-C3FC-45E8-B661-28A44DC5F33B}"/>
              </a:ext>
            </a:extLst>
          </p:cNvPr>
          <p:cNvGrpSpPr/>
          <p:nvPr/>
        </p:nvGrpSpPr>
        <p:grpSpPr>
          <a:xfrm>
            <a:off x="145301" y="2613504"/>
            <a:ext cx="4632960" cy="3474720"/>
            <a:chOff x="0" y="2580814"/>
            <a:chExt cx="4632960" cy="347472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8933635-114C-48E2-81CC-6B5A6503D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80814"/>
              <a:ext cx="4632960" cy="347472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33CF2E6-8A38-42D8-982C-7EA1F246C5A6}"/>
                </a:ext>
              </a:extLst>
            </p:cNvPr>
            <p:cNvSpPr txBox="1"/>
            <p:nvPr/>
          </p:nvSpPr>
          <p:spPr>
            <a:xfrm>
              <a:off x="708827" y="3052979"/>
              <a:ext cx="205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Red: DNN</a:t>
              </a:r>
            </a:p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Blue: training data</a:t>
              </a:r>
            </a:p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Black: Ref</a:t>
              </a:r>
            </a:p>
          </p:txBody>
        </p:sp>
      </p:grp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E76197A0-8DA2-494C-ACE6-8D7E05810E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612410"/>
              </p:ext>
            </p:extLst>
          </p:nvPr>
        </p:nvGraphicFramePr>
        <p:xfrm>
          <a:off x="992981" y="2058102"/>
          <a:ext cx="71580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Equation" r:id="rId7" imgW="4419360" imgH="342720" progId="Equation.DSMT4">
                  <p:embed/>
                </p:oleObj>
              </mc:Choice>
              <mc:Fallback>
                <p:oleObj name="Equation" r:id="rId7" imgW="4419360" imgH="34272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2981" y="2058102"/>
                        <a:ext cx="7158038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F48EE171-B006-447B-A57F-E4E9795E8C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2613504"/>
            <a:ext cx="4632960" cy="347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B721B15-82CF-4366-BA55-272D0BB12A94}"/>
                  </a:ext>
                </a:extLst>
              </p:cNvPr>
              <p:cNvSpPr txBox="1"/>
              <p:nvPr/>
            </p:nvSpPr>
            <p:spPr>
              <a:xfrm>
                <a:off x="1537548" y="6190834"/>
                <a:ext cx="1848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0,0.1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B721B15-82CF-4366-BA55-272D0BB12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8" y="6190834"/>
                <a:ext cx="1848465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5EC3BAE-359D-4EBB-8638-A99FE3A15258}"/>
                  </a:ext>
                </a:extLst>
              </p:cNvPr>
              <p:cNvSpPr txBox="1"/>
              <p:nvPr/>
            </p:nvSpPr>
            <p:spPr>
              <a:xfrm>
                <a:off x="5858397" y="6190834"/>
                <a:ext cx="1848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5EC3BAE-359D-4EBB-8638-A99FE3A15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397" y="6190834"/>
                <a:ext cx="1848465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0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Spectral bias of NN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A1112D-5427-4802-9197-CA32FA37D85E}"/>
              </a:ext>
            </a:extLst>
          </p:cNvPr>
          <p:cNvGrpSpPr/>
          <p:nvPr/>
        </p:nvGrpSpPr>
        <p:grpSpPr>
          <a:xfrm>
            <a:off x="2547751" y="1023722"/>
            <a:ext cx="4461020" cy="801911"/>
            <a:chOff x="2205252" y="721466"/>
            <a:chExt cx="4461020" cy="801911"/>
          </a:xfrm>
        </p:grpSpPr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C5B2D81D-0556-4010-8C9D-004782CF899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205252" y="721466"/>
            <a:ext cx="4183062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8" name="Equation" r:id="rId4" imgW="2527200" imgH="457200" progId="Equation.DSMT4">
                    <p:embed/>
                  </p:oleObj>
                </mc:Choice>
                <mc:Fallback>
                  <p:oleObj name="Equation" r:id="rId4" imgW="2527200" imgH="45720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C5B2D81D-0556-4010-8C9D-004782CF89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05252" y="721466"/>
                          <a:ext cx="4183062" cy="755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B29D027-09B9-4AAB-9B96-0A3B9087AB00}"/>
                </a:ext>
              </a:extLst>
            </p:cNvPr>
            <p:cNvSpPr/>
            <p:nvPr/>
          </p:nvSpPr>
          <p:spPr>
            <a:xfrm>
              <a:off x="5515898" y="783485"/>
              <a:ext cx="1150374" cy="7398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B721B15-82CF-4366-BA55-272D0BB12A94}"/>
                  </a:ext>
                </a:extLst>
              </p:cNvPr>
              <p:cNvSpPr txBox="1"/>
              <p:nvPr/>
            </p:nvSpPr>
            <p:spPr>
              <a:xfrm>
                <a:off x="7008771" y="2613504"/>
                <a:ext cx="1848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0,0.1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B721B15-82CF-4366-BA55-272D0BB12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71" y="2613504"/>
                <a:ext cx="184846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B1D2E91-F96E-4BE7-A5E2-A63BAE8B45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073376"/>
              </p:ext>
            </p:extLst>
          </p:nvPr>
        </p:nvGraphicFramePr>
        <p:xfrm>
          <a:off x="587982" y="2013987"/>
          <a:ext cx="81026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name="Equation" r:id="rId7" imgW="5003640" imgH="253800" progId="Equation.DSMT4">
                  <p:embed/>
                </p:oleObj>
              </mc:Choice>
              <mc:Fallback>
                <p:oleObj name="Equation" r:id="rId7" imgW="5003640" imgH="2538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7982" y="2013987"/>
                        <a:ext cx="810260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980E8F07-EC44-4A4F-AEC9-79BA2C5C93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58" y="2659765"/>
            <a:ext cx="4853248" cy="36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8" y="1271109"/>
            <a:ext cx="8232796" cy="4247738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86175"/>
              </p:ext>
            </p:extLst>
          </p:nvPr>
        </p:nvGraphicFramePr>
        <p:xfrm>
          <a:off x="693092" y="5769538"/>
          <a:ext cx="4437380" cy="326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Equation" r:id="rId4" imgW="2412720" imgH="177480" progId="Equation.DSMT4">
                  <p:embed/>
                </p:oleObj>
              </mc:Choice>
              <mc:Fallback>
                <p:oleObj name="Equation" r:id="rId4" imgW="2412720" imgH="177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3092" y="5769538"/>
                        <a:ext cx="4437380" cy="326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8887"/>
              </p:ext>
            </p:extLst>
          </p:nvPr>
        </p:nvGraphicFramePr>
        <p:xfrm>
          <a:off x="5363657" y="5732207"/>
          <a:ext cx="138687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Equation" r:id="rId6" imgW="736560" imgH="203040" progId="Equation.DSMT4">
                  <p:embed/>
                </p:oleObj>
              </mc:Choice>
              <mc:Fallback>
                <p:oleObj name="Equation" r:id="rId6" imgW="736560" imgH="20304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63657" y="5732207"/>
                        <a:ext cx="1386878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203030"/>
              </p:ext>
            </p:extLst>
          </p:nvPr>
        </p:nvGraphicFramePr>
        <p:xfrm>
          <a:off x="350200" y="1070935"/>
          <a:ext cx="2137005" cy="318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Equation" r:id="rId8" imgW="1701720" imgH="253800" progId="Equation.DSMT4">
                  <p:embed/>
                </p:oleObj>
              </mc:Choice>
              <mc:Fallback>
                <p:oleObj name="Equation" r:id="rId8" imgW="1701720" imgH="25380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0200" y="1070935"/>
                        <a:ext cx="2137005" cy="318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圆角矩形 7">
            <a:extLst>
              <a:ext uri="{FF2B5EF4-FFF2-40B4-BE49-F238E27FC236}">
                <a16:creationId xmlns:a16="http://schemas.microsoft.com/office/drawing/2014/main" id="{B8AAFAA7-A996-444A-A7D0-352574250C0C}"/>
              </a:ext>
            </a:extLst>
          </p:cNvPr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Spectral bias of NN: Image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F4545FE-5D16-46BA-AE23-3A5E274CFD31}"/>
                  </a:ext>
                </a:extLst>
              </p:cNvPr>
              <p:cNvSpPr txBox="1"/>
              <p:nvPr/>
            </p:nvSpPr>
            <p:spPr>
              <a:xfrm>
                <a:off x="6931659" y="5748354"/>
                <a:ext cx="1848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0,0.08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F4545FE-5D16-46BA-AE23-3A5E274C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59" y="5748354"/>
                <a:ext cx="1848465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372DCF53-1D23-42FC-883C-167E5A2C155A}"/>
              </a:ext>
            </a:extLst>
          </p:cNvPr>
          <p:cNvSpPr txBox="1"/>
          <p:nvPr/>
        </p:nvSpPr>
        <p:spPr>
          <a:xfrm>
            <a:off x="7884317" y="6581001"/>
            <a:ext cx="155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et al, 2019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4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95" y="1674548"/>
            <a:ext cx="5333051" cy="3937124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73730"/>
              </p:ext>
            </p:extLst>
          </p:nvPr>
        </p:nvGraphicFramePr>
        <p:xfrm>
          <a:off x="1060507" y="3582992"/>
          <a:ext cx="138687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Equation" r:id="rId4" imgW="736560" imgH="203040" progId="Equation.DSMT4">
                  <p:embed/>
                </p:oleObj>
              </mc:Choice>
              <mc:Fallback>
                <p:oleObj name="Equation" r:id="rId4" imgW="736560" imgH="2030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0507" y="3582992"/>
                        <a:ext cx="1386878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01283"/>
              </p:ext>
            </p:extLst>
          </p:nvPr>
        </p:nvGraphicFramePr>
        <p:xfrm>
          <a:off x="411714" y="2079322"/>
          <a:ext cx="2684463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Equation" r:id="rId6" imgW="1460160" imgH="406080" progId="Equation.DSMT4">
                  <p:embed/>
                </p:oleObj>
              </mc:Choice>
              <mc:Fallback>
                <p:oleObj name="Equation" r:id="rId6" imgW="1460160" imgH="40608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714" y="2079322"/>
                        <a:ext cx="2684463" cy="74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圆角矩形 7">
            <a:extLst>
              <a:ext uri="{FF2B5EF4-FFF2-40B4-BE49-F238E27FC236}">
                <a16:creationId xmlns:a16="http://schemas.microsoft.com/office/drawing/2014/main" id="{0CC7DAC5-6438-42C0-857E-F5A20ABF8CEA}"/>
              </a:ext>
            </a:extLst>
          </p:cNvPr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Spectral bias of NN: Image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ABE9E1-2982-48CE-872F-A9B991CB7DEE}"/>
                  </a:ext>
                </a:extLst>
              </p:cNvPr>
              <p:cNvSpPr txBox="1"/>
              <p:nvPr/>
            </p:nvSpPr>
            <p:spPr>
              <a:xfrm>
                <a:off x="829712" y="4604477"/>
                <a:ext cx="1848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0,0.5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ABE9E1-2982-48CE-872F-A9B991CB7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12" y="4604477"/>
                <a:ext cx="18484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00ED7FB-C976-41E2-AFAC-1DB91DB677F5}"/>
              </a:ext>
            </a:extLst>
          </p:cNvPr>
          <p:cNvSpPr txBox="1"/>
          <p:nvPr/>
        </p:nvSpPr>
        <p:spPr>
          <a:xfrm>
            <a:off x="7884317" y="6581001"/>
            <a:ext cx="155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et al, 2019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1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第一次作业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660367" y="2580467"/>
                <a:ext cx="805647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一维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函数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拟合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问题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研究训练点数目、网络结构（隐藏层层数、激活函数等）对预测精度的影响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作业方式：代码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报告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时间：三周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7" y="2580467"/>
                <a:ext cx="8056476" cy="2554545"/>
              </a:xfrm>
              <a:prstGeom prst="rect">
                <a:avLst/>
              </a:prstGeom>
              <a:blipFill>
                <a:blip r:embed="rId3"/>
                <a:stretch>
                  <a:fillRect l="-681" t="-1193" b="-3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0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feature method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bias of DNNs</a:t>
            </a:r>
          </a:p>
        </p:txBody>
      </p:sp>
    </p:spTree>
    <p:extLst>
      <p:ext uri="{BB962C8B-B14F-4D97-AF65-F5344CB8AC3E}">
        <p14:creationId xmlns:p14="http://schemas.microsoft.com/office/powerpoint/2010/main" val="51892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232400" y="1222772"/>
            <a:ext cx="3474611" cy="2004879"/>
            <a:chOff x="5151229" y="1346753"/>
            <a:chExt cx="3474611" cy="2004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479905" y="6581001"/>
            <a:ext cx="2584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Neural Networks, 1989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6801" y="4280373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EA88CC-58A0-4269-8F98-0C7A2E35EF59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1950ABC-DBC1-48C1-B7FA-6533961E3509}"/>
                </a:ext>
              </a:extLst>
            </p:cNvPr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8C750DE-62B0-4B86-92B4-B2C6EADDFF54}"/>
                  </a:ext>
                </a:extLst>
              </p:cNvPr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B7189A4B-46D7-4546-A170-6D613A9B5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2" name="对象 41">
                      <a:extLst>
                        <a:ext uri="{FF2B5EF4-FFF2-40B4-BE49-F238E27FC236}">
                          <a16:creationId xmlns:a16="http://schemas.microsoft.com/office/drawing/2014/main" id="{60D151A5-8E11-4214-9A4F-D1CCDBE00BF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368" name="Equation" r:id="rId28" imgW="126720" imgH="139680" progId="Equation.DSMT4">
                            <p:embed/>
                          </p:oleObj>
                        </mc:Choice>
                        <mc:Fallback>
                          <p:oleObj name="Equation" r:id="rId28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2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3" name="对象 42">
                      <a:extLst>
                        <a:ext uri="{FF2B5EF4-FFF2-40B4-BE49-F238E27FC236}">
                          <a16:creationId xmlns:a16="http://schemas.microsoft.com/office/drawing/2014/main" id="{03B6E8D3-24D6-4F5E-898B-CAAFBF28E14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369" name="Equation" r:id="rId30" imgW="139680" imgH="164880" progId="Equation.DSMT4">
                            <p:embed/>
                          </p:oleObj>
                        </mc:Choice>
                        <mc:Fallback>
                          <p:oleObj name="Equation" r:id="rId30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36752C8-EFC7-48AC-9648-7FFFEF3DB006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A5A382B8-535A-46F2-B823-7394A320D65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BA5FCEFF-7F8C-4018-B85B-438DC9A8744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F71D42CB-D556-4CCE-9E6A-CC96A6451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0CCCA0BC-FA63-427E-A4E5-1396F8EB813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47C2D9F3-F7CA-46B3-84DE-B92FE5DB4AA0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6AF43F4D-170F-40D8-9FAD-A008A071B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134DD782-64B1-4561-BEE9-DBD0999E2BA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3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3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3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05C8210-4574-44C9-9FDD-EAEBFCB020FC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On Universal Approximation Theorem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701F89-49DE-4D1E-BC4A-13474DDEC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19" y="1149197"/>
            <a:ext cx="6384170" cy="1646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269918-C012-4EB2-91C4-D5DCF4C68C62}"/>
                  </a:ext>
                </a:extLst>
              </p:cNvPr>
              <p:cNvSpPr txBox="1"/>
              <p:nvPr/>
            </p:nvSpPr>
            <p:spPr>
              <a:xfrm>
                <a:off x="747251" y="3138878"/>
                <a:ext cx="6440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b="0" dirty="0"/>
                  <a:t>: 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Adaptive partition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activation functions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269918-C012-4EB2-91C4-D5DCF4C68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51" y="3138878"/>
                <a:ext cx="6440129" cy="923330"/>
              </a:xfrm>
              <a:prstGeom prst="rect">
                <a:avLst/>
              </a:prstGeom>
              <a:blipFill>
                <a:blip r:embed="rId4"/>
                <a:stretch>
                  <a:fillRect l="-663" t="-4636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88AD06AB-47B0-4CC8-8B89-963ABD203D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48" y="4167150"/>
            <a:ext cx="4973375" cy="249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Convolutional neural networks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E38A2A-6C36-4666-AEE2-15F2A9D886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0" r="27850"/>
          <a:stretch/>
        </p:blipFill>
        <p:spPr>
          <a:xfrm>
            <a:off x="1002890" y="1680243"/>
            <a:ext cx="2536723" cy="34975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CFDAA7-B6E3-40B4-98D1-E3A3C1B78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81" y="2266949"/>
            <a:ext cx="42862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feature method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bias of DNNs</a:t>
            </a:r>
          </a:p>
        </p:txBody>
      </p:sp>
    </p:spTree>
    <p:extLst>
      <p:ext uri="{BB962C8B-B14F-4D97-AF65-F5344CB8AC3E}">
        <p14:creationId xmlns:p14="http://schemas.microsoft.com/office/powerpoint/2010/main" val="7746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with single hidden layer: Random weights/biases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EB176-2AB3-4775-8FD8-162A3C28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4" y="1391321"/>
            <a:ext cx="3010320" cy="211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/>
              <p:nvPr/>
            </p:nvSpPr>
            <p:spPr>
              <a:xfrm>
                <a:off x="1010266" y="1635124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F2721-8C79-466E-B420-24D804FE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66" y="1635124"/>
                <a:ext cx="19959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/>
              <p:nvPr/>
            </p:nvSpPr>
            <p:spPr>
              <a:xfrm>
                <a:off x="1010266" y="2737139"/>
                <a:ext cx="1995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A3B87-7622-4E37-9619-7D7043890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66" y="2737139"/>
                <a:ext cx="19959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/>
              <p:nvPr/>
            </p:nvSpPr>
            <p:spPr>
              <a:xfrm>
                <a:off x="2533855" y="1014231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F37554-AD8F-4103-9235-EE1FF294C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55" y="1014231"/>
                <a:ext cx="28902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/>
              <p:nvPr/>
            </p:nvSpPr>
            <p:spPr>
              <a:xfrm>
                <a:off x="2533855" y="3513924"/>
                <a:ext cx="2890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6BB49D-85FB-4E3E-B0E8-BE1C2783E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55" y="3513924"/>
                <a:ext cx="289027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/>
              <p:nvPr/>
            </p:nvSpPr>
            <p:spPr>
              <a:xfrm>
                <a:off x="4031433" y="2072211"/>
                <a:ext cx="4403416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AF2811-DC4E-468F-A6B6-91BC46461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33" y="2072211"/>
                <a:ext cx="4403416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D0A7A2B-369E-4044-AB6B-1E7088D71E69}"/>
              </a:ext>
            </a:extLst>
          </p:cNvPr>
          <p:cNvSpPr txBox="1"/>
          <p:nvPr/>
        </p:nvSpPr>
        <p:spPr>
          <a:xfrm>
            <a:off x="2667195" y="2144047"/>
            <a:ext cx="738664" cy="721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3735FB-7E6B-4916-ADE7-10EB92EA32B3}"/>
                  </a:ext>
                </a:extLst>
              </p:cNvPr>
              <p:cNvSpPr txBox="1"/>
              <p:nvPr/>
            </p:nvSpPr>
            <p:spPr>
              <a:xfrm>
                <a:off x="656619" y="4385152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3735FB-7E6B-4916-ADE7-10EB92EA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19" y="4385152"/>
                <a:ext cx="8056476" cy="1120050"/>
              </a:xfrm>
              <a:prstGeom prst="rect">
                <a:avLst/>
              </a:prstGeom>
              <a:blipFill>
                <a:blip r:embed="rId9"/>
                <a:stretch>
                  <a:fillRect l="-833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12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ReLU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NN with a single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DF2FDF-B190-4518-8309-00AEEB23F7CE}"/>
                  </a:ext>
                </a:extLst>
              </p:cNvPr>
              <p:cNvSpPr txBox="1"/>
              <p:nvPr/>
            </p:nvSpPr>
            <p:spPr>
              <a:xfrm>
                <a:off x="495300" y="822813"/>
                <a:ext cx="4076700" cy="1289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⁡(−100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−0.1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101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Testing data: 1000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DF2FDF-B190-4518-8309-00AEEB23F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822813"/>
                <a:ext cx="4076700" cy="1289071"/>
              </a:xfrm>
              <a:prstGeom prst="rect">
                <a:avLst/>
              </a:prstGeom>
              <a:blipFill>
                <a:blip r:embed="rId3"/>
                <a:stretch>
                  <a:fillRect l="-897" b="-7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8B7841F-FB0A-47F9-BBD1-919CAA740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77" y="2626135"/>
            <a:ext cx="3829885" cy="3063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CC369F-C087-4554-A255-6BCD34615FA0}"/>
                  </a:ext>
                </a:extLst>
              </p:cNvPr>
              <p:cNvSpPr txBox="1"/>
              <p:nvPr/>
            </p:nvSpPr>
            <p:spPr>
              <a:xfrm>
                <a:off x="4325185" y="886539"/>
                <a:ext cx="4076700" cy="129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=201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Xavier initialization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50000 steps: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CC369F-C087-4554-A255-6BCD34615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85" y="886539"/>
                <a:ext cx="4076700" cy="1292020"/>
              </a:xfrm>
              <a:prstGeom prst="rect">
                <a:avLst/>
              </a:prstGeom>
              <a:blipFill>
                <a:blip r:embed="rId5"/>
                <a:stretch>
                  <a:fillRect l="-1048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7A38B60A-05D9-4F93-BA4A-7795B0639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626135"/>
            <a:ext cx="3829885" cy="30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5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14382</TotalTime>
  <Words>933</Words>
  <Application>Microsoft Office PowerPoint</Application>
  <PresentationFormat>全屏显示(4:3)</PresentationFormat>
  <Paragraphs>236</Paragraphs>
  <Slides>30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1275</cp:revision>
  <dcterms:created xsi:type="dcterms:W3CDTF">2017-09-04T15:34:47Z</dcterms:created>
  <dcterms:modified xsi:type="dcterms:W3CDTF">2024-03-22T05:09:51Z</dcterms:modified>
</cp:coreProperties>
</file>